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322" r:id="rId2"/>
    <p:sldId id="257" r:id="rId3"/>
    <p:sldId id="277" r:id="rId4"/>
    <p:sldId id="258" r:id="rId5"/>
    <p:sldId id="259" r:id="rId6"/>
    <p:sldId id="260" r:id="rId7"/>
    <p:sldId id="273" r:id="rId8"/>
    <p:sldId id="261" r:id="rId9"/>
    <p:sldId id="264" r:id="rId10"/>
    <p:sldId id="265" r:id="rId11"/>
    <p:sldId id="269" r:id="rId12"/>
    <p:sldId id="266" r:id="rId13"/>
    <p:sldId id="270" r:id="rId14"/>
    <p:sldId id="268" r:id="rId15"/>
    <p:sldId id="271" r:id="rId16"/>
    <p:sldId id="272" r:id="rId17"/>
    <p:sldId id="278" r:id="rId18"/>
    <p:sldId id="285" r:id="rId19"/>
    <p:sldId id="286" r:id="rId20"/>
    <p:sldId id="302" r:id="rId21"/>
    <p:sldId id="303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8" r:id="rId30"/>
    <p:sldId id="32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82"/>
    <p:restoredTop sz="94675"/>
  </p:normalViewPr>
  <p:slideViewPr>
    <p:cSldViewPr snapToGrid="0" snapToObjects="1">
      <p:cViewPr varScale="1">
        <p:scale>
          <a:sx n="86" d="100"/>
          <a:sy n="86" d="100"/>
        </p:scale>
        <p:origin x="6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A72259-74C8-8548-9A92-D9293A150A07}" type="doc">
      <dgm:prSet loTypeId="urn:microsoft.com/office/officeart/2005/8/layout/venn1" loCatId="" qsTypeId="urn:microsoft.com/office/officeart/2005/8/quickstyle/simple1#1" qsCatId="simple" csTypeId="urn:microsoft.com/office/officeart/2005/8/colors/accent1_2#1" csCatId="accent1" phldr="1"/>
      <dgm:spPr/>
    </dgm:pt>
    <dgm:pt modelId="{A40BD334-D001-9A4D-832E-D7800A66C422}">
      <dgm:prSet phldrT="[Text]"/>
      <dgm:spPr/>
      <dgm:t>
        <a:bodyPr/>
        <a:lstStyle/>
        <a:p>
          <a:r>
            <a:rPr lang="en-US" dirty="0" err="1"/>
            <a:t>机器学习</a:t>
          </a:r>
          <a:endParaRPr lang="en-US" dirty="0"/>
        </a:p>
      </dgm:t>
    </dgm:pt>
    <dgm:pt modelId="{B8D5E3F9-D654-CB4A-81EC-E4C6E41DBCA5}" type="parTrans" cxnId="{37450368-8522-D54B-8F1B-44E1ACD05645}">
      <dgm:prSet/>
      <dgm:spPr/>
      <dgm:t>
        <a:bodyPr/>
        <a:lstStyle/>
        <a:p>
          <a:endParaRPr lang="en-US"/>
        </a:p>
      </dgm:t>
    </dgm:pt>
    <dgm:pt modelId="{1DB33BEE-B198-CD48-903D-86534532ABEE}" type="sibTrans" cxnId="{37450368-8522-D54B-8F1B-44E1ACD05645}">
      <dgm:prSet/>
      <dgm:spPr/>
      <dgm:t>
        <a:bodyPr/>
        <a:lstStyle/>
        <a:p>
          <a:endParaRPr lang="en-US"/>
        </a:p>
      </dgm:t>
    </dgm:pt>
    <dgm:pt modelId="{345873BF-F532-2C48-8F4F-B6C685D147F8}">
      <dgm:prSet phldrT="[Text]"/>
      <dgm:spPr/>
      <dgm:t>
        <a:bodyPr/>
        <a:lstStyle/>
        <a:p>
          <a:r>
            <a:rPr lang="en-US" dirty="0" err="1"/>
            <a:t>数据挖掘</a:t>
          </a:r>
          <a:r>
            <a:rPr lang="en-US" altLang="zh-CN" dirty="0"/>
            <a:t>:</a:t>
          </a:r>
          <a:r>
            <a:rPr lang="zh-CN" altLang="en-US" dirty="0"/>
            <a:t> 从数据中发现信息</a:t>
          </a:r>
          <a:endParaRPr lang="en-US" dirty="0"/>
        </a:p>
      </dgm:t>
    </dgm:pt>
    <dgm:pt modelId="{D8E4AFA3-B839-E64C-8B95-9C4C71655E93}" type="parTrans" cxnId="{3FF787C0-F99B-A747-A300-B8B0B78969D1}">
      <dgm:prSet/>
      <dgm:spPr/>
      <dgm:t>
        <a:bodyPr/>
        <a:lstStyle/>
        <a:p>
          <a:endParaRPr lang="en-US"/>
        </a:p>
      </dgm:t>
    </dgm:pt>
    <dgm:pt modelId="{094084EE-E10E-2147-89DE-8D5CF25872C0}" type="sibTrans" cxnId="{3FF787C0-F99B-A747-A300-B8B0B78969D1}">
      <dgm:prSet/>
      <dgm:spPr/>
      <dgm:t>
        <a:bodyPr/>
        <a:lstStyle/>
        <a:p>
          <a:endParaRPr lang="en-US"/>
        </a:p>
      </dgm:t>
    </dgm:pt>
    <dgm:pt modelId="{7B87FDC9-4E05-DE45-B4E7-C1CC3D0B7C10}">
      <dgm:prSet phldrT="[Text]"/>
      <dgm:spPr/>
      <dgm:t>
        <a:bodyPr/>
        <a:lstStyle/>
        <a:p>
          <a:r>
            <a:rPr lang="en-US" dirty="0" err="1"/>
            <a:t>大数据</a:t>
          </a:r>
          <a:r>
            <a:rPr lang="en-US" dirty="0"/>
            <a:t>:</a:t>
          </a:r>
        </a:p>
        <a:p>
          <a:r>
            <a:rPr lang="zh-CN" altLang="en-US" dirty="0"/>
            <a:t>各种来源的大量非结构化或结构化数据</a:t>
          </a:r>
          <a:endParaRPr lang="en-US" dirty="0"/>
        </a:p>
        <a:p>
          <a:endParaRPr lang="en-US" dirty="0"/>
        </a:p>
      </dgm:t>
    </dgm:pt>
    <dgm:pt modelId="{27217AD6-E6DA-C94D-B0BD-B4425F07610B}" type="parTrans" cxnId="{27C1E3C6-B431-6642-96E6-A1DE5BEBDAB4}">
      <dgm:prSet/>
      <dgm:spPr/>
      <dgm:t>
        <a:bodyPr/>
        <a:lstStyle/>
        <a:p>
          <a:endParaRPr lang="en-US"/>
        </a:p>
      </dgm:t>
    </dgm:pt>
    <dgm:pt modelId="{FED72769-23BC-D347-8EDC-4E9FAE4F58CB}" type="sibTrans" cxnId="{27C1E3C6-B431-6642-96E6-A1DE5BEBDAB4}">
      <dgm:prSet/>
      <dgm:spPr/>
      <dgm:t>
        <a:bodyPr/>
        <a:lstStyle/>
        <a:p>
          <a:endParaRPr lang="en-US"/>
        </a:p>
      </dgm:t>
    </dgm:pt>
    <dgm:pt modelId="{6B802B28-9C39-C14C-BEC3-997289C0E2B0}" type="pres">
      <dgm:prSet presAssocID="{3AA72259-74C8-8548-9A92-D9293A150A07}" presName="compositeShape" presStyleCnt="0">
        <dgm:presLayoutVars>
          <dgm:chMax val="7"/>
          <dgm:dir/>
          <dgm:resizeHandles val="exact"/>
        </dgm:presLayoutVars>
      </dgm:prSet>
      <dgm:spPr/>
    </dgm:pt>
    <dgm:pt modelId="{C789FA1E-E3EF-724B-A531-54FCEBA573A4}" type="pres">
      <dgm:prSet presAssocID="{A40BD334-D001-9A4D-832E-D7800A66C422}" presName="circ1" presStyleLbl="vennNode1" presStyleIdx="0" presStyleCnt="3"/>
      <dgm:spPr/>
    </dgm:pt>
    <dgm:pt modelId="{DCE59505-BEA1-F046-AF70-6A2020056536}" type="pres">
      <dgm:prSet presAssocID="{A40BD334-D001-9A4D-832E-D7800A66C42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C7E78CC-35E7-D643-86F6-438CEED67E45}" type="pres">
      <dgm:prSet presAssocID="{345873BF-F532-2C48-8F4F-B6C685D147F8}" presName="circ2" presStyleLbl="vennNode1" presStyleIdx="1" presStyleCnt="3"/>
      <dgm:spPr/>
    </dgm:pt>
    <dgm:pt modelId="{F77C95B2-C730-CF41-8EA9-37C6083947C2}" type="pres">
      <dgm:prSet presAssocID="{345873BF-F532-2C48-8F4F-B6C685D147F8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63607A6-56FA-B14C-8FB7-90351AD1A9D8}" type="pres">
      <dgm:prSet presAssocID="{7B87FDC9-4E05-DE45-B4E7-C1CC3D0B7C10}" presName="circ3" presStyleLbl="vennNode1" presStyleIdx="2" presStyleCnt="3"/>
      <dgm:spPr/>
    </dgm:pt>
    <dgm:pt modelId="{11430FCA-51C1-0C43-B2EB-C5C020457706}" type="pres">
      <dgm:prSet presAssocID="{7B87FDC9-4E05-DE45-B4E7-C1CC3D0B7C1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FC7E755D-733D-534C-93D4-7CEE32C2CA4B}" type="presOf" srcId="{7B87FDC9-4E05-DE45-B4E7-C1CC3D0B7C10}" destId="{11430FCA-51C1-0C43-B2EB-C5C020457706}" srcOrd="1" destOrd="0" presId="urn:microsoft.com/office/officeart/2005/8/layout/venn1"/>
    <dgm:cxn modelId="{5205A261-3A5A-5C4D-B849-F880239BC85D}" type="presOf" srcId="{3AA72259-74C8-8548-9A92-D9293A150A07}" destId="{6B802B28-9C39-C14C-BEC3-997289C0E2B0}" srcOrd="0" destOrd="0" presId="urn:microsoft.com/office/officeart/2005/8/layout/venn1"/>
    <dgm:cxn modelId="{37450368-8522-D54B-8F1B-44E1ACD05645}" srcId="{3AA72259-74C8-8548-9A92-D9293A150A07}" destId="{A40BD334-D001-9A4D-832E-D7800A66C422}" srcOrd="0" destOrd="0" parTransId="{B8D5E3F9-D654-CB4A-81EC-E4C6E41DBCA5}" sibTransId="{1DB33BEE-B198-CD48-903D-86534532ABEE}"/>
    <dgm:cxn modelId="{10B4CF69-8E97-A04A-A5FA-CC172B0B43FD}" type="presOf" srcId="{345873BF-F532-2C48-8F4F-B6C685D147F8}" destId="{F77C95B2-C730-CF41-8EA9-37C6083947C2}" srcOrd="1" destOrd="0" presId="urn:microsoft.com/office/officeart/2005/8/layout/venn1"/>
    <dgm:cxn modelId="{59C4446B-1AFF-6A42-BD96-B4C25BC21684}" type="presOf" srcId="{7B87FDC9-4E05-DE45-B4E7-C1CC3D0B7C10}" destId="{C63607A6-56FA-B14C-8FB7-90351AD1A9D8}" srcOrd="0" destOrd="0" presId="urn:microsoft.com/office/officeart/2005/8/layout/venn1"/>
    <dgm:cxn modelId="{38025B74-73AE-6D44-AE9F-11404CE768EE}" type="presOf" srcId="{A40BD334-D001-9A4D-832E-D7800A66C422}" destId="{C789FA1E-E3EF-724B-A531-54FCEBA573A4}" srcOrd="0" destOrd="0" presId="urn:microsoft.com/office/officeart/2005/8/layout/venn1"/>
    <dgm:cxn modelId="{7BA1EE7F-D003-2842-AFE9-86F9A7AEB9CF}" type="presOf" srcId="{345873BF-F532-2C48-8F4F-B6C685D147F8}" destId="{9C7E78CC-35E7-D643-86F6-438CEED67E45}" srcOrd="0" destOrd="0" presId="urn:microsoft.com/office/officeart/2005/8/layout/venn1"/>
    <dgm:cxn modelId="{3FF787C0-F99B-A747-A300-B8B0B78969D1}" srcId="{3AA72259-74C8-8548-9A92-D9293A150A07}" destId="{345873BF-F532-2C48-8F4F-B6C685D147F8}" srcOrd="1" destOrd="0" parTransId="{D8E4AFA3-B839-E64C-8B95-9C4C71655E93}" sibTransId="{094084EE-E10E-2147-89DE-8D5CF25872C0}"/>
    <dgm:cxn modelId="{27C1E3C6-B431-6642-96E6-A1DE5BEBDAB4}" srcId="{3AA72259-74C8-8548-9A92-D9293A150A07}" destId="{7B87FDC9-4E05-DE45-B4E7-C1CC3D0B7C10}" srcOrd="2" destOrd="0" parTransId="{27217AD6-E6DA-C94D-B0BD-B4425F07610B}" sibTransId="{FED72769-23BC-D347-8EDC-4E9FAE4F58CB}"/>
    <dgm:cxn modelId="{9AC9EFF2-A4F8-C84B-95CD-307D4B884E2A}" type="presOf" srcId="{A40BD334-D001-9A4D-832E-D7800A66C422}" destId="{DCE59505-BEA1-F046-AF70-6A2020056536}" srcOrd="1" destOrd="0" presId="urn:microsoft.com/office/officeart/2005/8/layout/venn1"/>
    <dgm:cxn modelId="{108EE218-4AC8-D644-A6E5-EA8047C96767}" type="presParOf" srcId="{6B802B28-9C39-C14C-BEC3-997289C0E2B0}" destId="{C789FA1E-E3EF-724B-A531-54FCEBA573A4}" srcOrd="0" destOrd="0" presId="urn:microsoft.com/office/officeart/2005/8/layout/venn1"/>
    <dgm:cxn modelId="{82129836-4D4F-2D46-9640-0C301A19DCFD}" type="presParOf" srcId="{6B802B28-9C39-C14C-BEC3-997289C0E2B0}" destId="{DCE59505-BEA1-F046-AF70-6A2020056536}" srcOrd="1" destOrd="0" presId="urn:microsoft.com/office/officeart/2005/8/layout/venn1"/>
    <dgm:cxn modelId="{9CEDFF6D-2EC4-9B42-96BB-D05CA69B8FD8}" type="presParOf" srcId="{6B802B28-9C39-C14C-BEC3-997289C0E2B0}" destId="{9C7E78CC-35E7-D643-86F6-438CEED67E45}" srcOrd="2" destOrd="0" presId="urn:microsoft.com/office/officeart/2005/8/layout/venn1"/>
    <dgm:cxn modelId="{0162781F-10BF-3741-AC32-9EC00CF88B6A}" type="presParOf" srcId="{6B802B28-9C39-C14C-BEC3-997289C0E2B0}" destId="{F77C95B2-C730-CF41-8EA9-37C6083947C2}" srcOrd="3" destOrd="0" presId="urn:microsoft.com/office/officeart/2005/8/layout/venn1"/>
    <dgm:cxn modelId="{7F2EEE33-139B-574C-8208-D54D06D5252A}" type="presParOf" srcId="{6B802B28-9C39-C14C-BEC3-997289C0E2B0}" destId="{C63607A6-56FA-B14C-8FB7-90351AD1A9D8}" srcOrd="4" destOrd="0" presId="urn:microsoft.com/office/officeart/2005/8/layout/venn1"/>
    <dgm:cxn modelId="{60A92ECA-9B34-D144-B6F0-B1D5E830A0A1}" type="presParOf" srcId="{6B802B28-9C39-C14C-BEC3-997289C0E2B0}" destId="{11430FCA-51C1-0C43-B2EB-C5C020457706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9FA1E-E3EF-724B-A531-54FCEBA573A4}">
      <dsp:nvSpPr>
        <dsp:cNvPr id="0" name=""/>
        <dsp:cNvSpPr/>
      </dsp:nvSpPr>
      <dsp:spPr>
        <a:xfrm>
          <a:off x="1778711" y="53908"/>
          <a:ext cx="2587624" cy="258762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机器学习</a:t>
          </a:r>
          <a:endParaRPr lang="en-US" sz="1500" kern="1200" dirty="0"/>
        </a:p>
      </dsp:txBody>
      <dsp:txXfrm>
        <a:off x="2123728" y="506743"/>
        <a:ext cx="1897591" cy="1164431"/>
      </dsp:txXfrm>
    </dsp:sp>
    <dsp:sp modelId="{9C7E78CC-35E7-D643-86F6-438CEED67E45}">
      <dsp:nvSpPr>
        <dsp:cNvPr id="0" name=""/>
        <dsp:cNvSpPr/>
      </dsp:nvSpPr>
      <dsp:spPr>
        <a:xfrm>
          <a:off x="2712412" y="1671174"/>
          <a:ext cx="2587624" cy="258762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数据挖掘</a:t>
          </a:r>
          <a:r>
            <a:rPr lang="en-US" altLang="zh-CN" sz="1500" kern="1200" dirty="0"/>
            <a:t>:</a:t>
          </a:r>
          <a:r>
            <a:rPr lang="zh-CN" altLang="en-US" sz="1500" kern="1200" dirty="0"/>
            <a:t> 从数据中发现信息</a:t>
          </a:r>
          <a:endParaRPr lang="en-US" sz="1500" kern="1200" dirty="0"/>
        </a:p>
      </dsp:txBody>
      <dsp:txXfrm>
        <a:off x="3503794" y="2339644"/>
        <a:ext cx="1552574" cy="1423193"/>
      </dsp:txXfrm>
    </dsp:sp>
    <dsp:sp modelId="{C63607A6-56FA-B14C-8FB7-90351AD1A9D8}">
      <dsp:nvSpPr>
        <dsp:cNvPr id="0" name=""/>
        <dsp:cNvSpPr/>
      </dsp:nvSpPr>
      <dsp:spPr>
        <a:xfrm>
          <a:off x="845010" y="1671174"/>
          <a:ext cx="2587624" cy="258762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大数据</a:t>
          </a:r>
          <a:r>
            <a:rPr lang="en-US" sz="1500" kern="1200" dirty="0"/>
            <a:t>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各种来源的大量非结构化或结构化数据</a:t>
          </a: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1088678" y="2339644"/>
        <a:ext cx="1552574" cy="1423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85"/>
            <a:ext cx="10515600" cy="1325563"/>
          </a:xfrm>
        </p:spPr>
        <p:txBody>
          <a:bodyPr/>
          <a:lstStyle>
            <a:lvl1pPr algn="ctr">
              <a:defRPr sz="3800">
                <a:solidFill>
                  <a:srgbClr val="003870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9070"/>
            <a:ext cx="10515600" cy="4351338"/>
          </a:xfrm>
        </p:spPr>
        <p:txBody>
          <a:bodyPr/>
          <a:lstStyle>
            <a:lvl1pPr>
              <a:lnSpc>
                <a:spcPct val="110000"/>
              </a:lnSpc>
              <a:defRPr sz="2400"/>
            </a:lvl1pPr>
            <a:lvl2pPr>
              <a:lnSpc>
                <a:spcPct val="110000"/>
              </a:lnSpc>
              <a:defRPr sz="2000"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741AA-D177-D347-A5D7-362FF222060A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 descr="贪心科技0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5715" y="-3175"/>
            <a:ext cx="12198985" cy="68573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7868361_Energy-Efficient_HOG-based_Object_Detection_at_1080HD_60_fps_with_Multi-Scale_Suppor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 contrast="40000"/>
                    </a14:imgEffect>
                    <a14:imgEffect>
                      <a14:sharpenSoften amoun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" y="2236509"/>
            <a:ext cx="12192000" cy="1103586"/>
          </a:xfrm>
          <a:prstGeom prst="rect">
            <a:avLst/>
          </a:prstGeom>
          <a:solidFill>
            <a:srgbClr val="9DBB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97214" y="2495656"/>
            <a:ext cx="2844800" cy="64516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机器学习入门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8007985" y="377826"/>
            <a:ext cx="4184015" cy="667384"/>
            <a:chOff x="9153916" y="252858"/>
            <a:chExt cx="3038083" cy="484290"/>
          </a:xfrm>
        </p:grpSpPr>
        <p:grpSp>
          <p:nvGrpSpPr>
            <p:cNvPr id="12" name="组 11"/>
            <p:cNvGrpSpPr/>
            <p:nvPr/>
          </p:nvGrpSpPr>
          <p:grpSpPr>
            <a:xfrm>
              <a:off x="12039606" y="252858"/>
              <a:ext cx="152393" cy="484288"/>
              <a:chOff x="12039604" y="252856"/>
              <a:chExt cx="152393" cy="484287"/>
            </a:xfrm>
          </p:grpSpPr>
          <p:sp>
            <p:nvSpPr>
              <p:cNvPr id="16" name="圆角矩形 15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  <p:sp>
            <p:nvSpPr>
              <p:cNvPr id="20" name="圆角矩形 19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</p:grpSp>
        <p:sp>
          <p:nvSpPr>
            <p:cNvPr id="13" name="圆角矩形 12"/>
            <p:cNvSpPr/>
            <p:nvPr/>
          </p:nvSpPr>
          <p:spPr>
            <a:xfrm rot="16200000" flipV="1">
              <a:off x="11457520" y="249446"/>
              <a:ext cx="484288" cy="491115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="1">
                <a:latin typeface="PingFang SC Semibold" charset="-122"/>
                <a:ea typeface="PingFang SC Semibold" charset="-122"/>
                <a:cs typeface="PingFang SC Semibold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153916" y="326585"/>
              <a:ext cx="2299970" cy="322093"/>
            </a:xfrm>
            <a:prstGeom prst="rect">
              <a:avLst/>
            </a:prstGeom>
            <a:noFill/>
          </p:spPr>
          <p:txBody>
            <a:bodyPr wrap="square" lIns="91439" tIns="45719" rIns="91439" bIns="45719" rtlCol="0">
              <a:spAutoFit/>
            </a:bodyPr>
            <a:lstStyle/>
            <a:p>
              <a:pPr algn="r"/>
              <a:r>
                <a:rPr lang="zh-CN" altLang="en-US" sz="1400" b="1" spc="300" dirty="0">
                  <a:solidFill>
                    <a:schemeClr val="bg1"/>
                  </a:solidFill>
                  <a:latin typeface="PingFang SC Semibold" charset="-122"/>
                  <a:ea typeface="PingFang SC Semibold" charset="-122"/>
                  <a:cs typeface="PingFang SC Semibold" charset="-122"/>
                </a:rPr>
                <a:t>贪心科技      </a:t>
              </a:r>
              <a:endParaRPr lang="en-US" altLang="zh-CN" sz="1400" b="1" spc="300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endParaRPr>
            </a:p>
            <a:p>
              <a:pPr algn="r"/>
              <a:r>
                <a:rPr lang="zh-CN" altLang="en-US" sz="900" b="1" dirty="0">
                  <a:solidFill>
                    <a:schemeClr val="bg1"/>
                  </a:solidFill>
                  <a:latin typeface="PingFang SC Semibold" charset="-122"/>
                  <a:ea typeface="PingFang SC Semibold" charset="-122"/>
                  <a:cs typeface="PingFang SC Semibold" charset="-122"/>
                </a:rPr>
                <a:t>让每个人享受个性化教育服务</a:t>
              </a: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7827" b="33398"/>
            <a:stretch>
              <a:fillRect/>
            </a:stretch>
          </p:blipFill>
          <p:spPr>
            <a:xfrm>
              <a:off x="11454102" y="295671"/>
              <a:ext cx="514962" cy="342934"/>
            </a:xfrm>
            <a:prstGeom prst="rect">
              <a:avLst/>
            </a:prstGeom>
          </p:spPr>
        </p:pic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3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10" y="439292"/>
            <a:ext cx="5617464" cy="5779008"/>
          </a:xfrm>
          <a:prstGeom prst="rect">
            <a:avLst/>
          </a:prstGeom>
          <a:effectLst>
            <a:outerShdw blurRad="4191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文本框 23"/>
          <p:cNvSpPr txBox="1"/>
          <p:nvPr/>
        </p:nvSpPr>
        <p:spPr>
          <a:xfrm>
            <a:off x="3336757" y="1293356"/>
            <a:ext cx="11550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600" dirty="0">
                <a:solidFill>
                  <a:schemeClr val="bg1"/>
                </a:solidFill>
                <a:latin typeface="PingFang SC Ultralight" charset="-122"/>
                <a:ea typeface="PingFang SC Ultralight" charset="-122"/>
                <a:cs typeface="PingFang SC Ultralight" charset="-122"/>
              </a:rPr>
              <a:t>AI</a:t>
            </a:r>
            <a:endParaRPr kumimoji="1" lang="zh-CN" altLang="en-US" sz="6600" dirty="0">
              <a:solidFill>
                <a:schemeClr val="bg1"/>
              </a:solidFill>
              <a:latin typeface="PingFang SC Ultralight" charset="-122"/>
              <a:ea typeface="PingFang SC Ultralight" charset="-122"/>
              <a:cs typeface="PingFang SC Ultralight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78" y="118823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分类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5749022" y="2718822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773822" y="31105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算法模型</a:t>
            </a:r>
            <a:endParaRPr lang="en-US" sz="2400" dirty="0"/>
          </a:p>
        </p:txBody>
      </p:sp>
      <p:sp>
        <p:nvSpPr>
          <p:cNvPr id="29" name="Right Arrow 28"/>
          <p:cNvSpPr/>
          <p:nvPr/>
        </p:nvSpPr>
        <p:spPr>
          <a:xfrm>
            <a:off x="4719323" y="3088932"/>
            <a:ext cx="856660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7589407" y="3074670"/>
            <a:ext cx="856660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503" y="2659033"/>
            <a:ext cx="1540468" cy="15404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19106" y="31105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苹果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5265"/>
            <a:ext cx="10515600" cy="1325563"/>
          </a:xfrm>
        </p:spPr>
        <p:txBody>
          <a:bodyPr/>
          <a:lstStyle/>
          <a:p>
            <a:r>
              <a:rPr lang="zh-CN" altLang="en-US" dirty="0"/>
              <a:t>监督式学习</a:t>
            </a:r>
            <a:r>
              <a:rPr lang="en-US" altLang="zh-CN" dirty="0"/>
              <a:t>(</a:t>
            </a:r>
            <a:r>
              <a:rPr lang="zh-CN" altLang="en-US" dirty="0"/>
              <a:t>分类</a:t>
            </a:r>
            <a:r>
              <a:rPr lang="en-US" altLang="zh-CN" dirty="0"/>
              <a:t>)</a:t>
            </a:r>
            <a:r>
              <a:rPr lang="zh-CN" altLang="en-US" dirty="0"/>
              <a:t>实例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垃圾邮件</a:t>
            </a:r>
            <a:r>
              <a:rPr lang="en-US" altLang="zh-CN" dirty="0"/>
              <a:t>/</a:t>
            </a:r>
            <a:r>
              <a:rPr lang="zh-CN" altLang="en-US" dirty="0"/>
              <a:t>短信检测</a:t>
            </a:r>
            <a:endParaRPr lang="en-US" altLang="zh-CN" dirty="0"/>
          </a:p>
          <a:p>
            <a:r>
              <a:rPr lang="zh-CN" altLang="en-US" dirty="0"/>
              <a:t>自动车牌号识别</a:t>
            </a:r>
            <a:endParaRPr lang="en-US" altLang="zh-CN" dirty="0"/>
          </a:p>
          <a:p>
            <a:r>
              <a:rPr lang="zh-CN" altLang="en-US" dirty="0"/>
              <a:t>人脸识别</a:t>
            </a:r>
            <a:endParaRPr lang="en-US" altLang="zh-CN" dirty="0"/>
          </a:p>
          <a:p>
            <a:r>
              <a:rPr lang="zh-CN" altLang="en-US" dirty="0"/>
              <a:t>手写字符识别</a:t>
            </a:r>
            <a:endParaRPr lang="en-US" altLang="zh-CN" dirty="0"/>
          </a:p>
          <a:p>
            <a:r>
              <a:rPr lang="zh-CN" altLang="en-US" dirty="0"/>
              <a:t>语音识别</a:t>
            </a:r>
            <a:endParaRPr lang="en-US" altLang="zh-CN" dirty="0"/>
          </a:p>
          <a:p>
            <a:r>
              <a:rPr lang="zh-CN" altLang="en-US" dirty="0"/>
              <a:t>医疗图片的病症诊断</a:t>
            </a:r>
            <a:endParaRPr lang="en-US" altLang="zh-CN" dirty="0"/>
          </a:p>
          <a:p>
            <a:r>
              <a:rPr lang="en-US" altLang="zh-CN" dirty="0"/>
              <a:t>……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78" y="118823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回归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1" y="2384769"/>
            <a:ext cx="1146630" cy="11241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78" y="3642909"/>
            <a:ext cx="887704" cy="8944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47" y="4633260"/>
            <a:ext cx="1103502" cy="6491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41" y="5457411"/>
            <a:ext cx="1220008" cy="6963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41633" y="229766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标签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341633" y="4698795"/>
            <a:ext cx="954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j-ea"/>
                <a:ea typeface="+mj-ea"/>
              </a:rPr>
              <a:t>2.3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41633" y="5512050"/>
            <a:ext cx="505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+mj-ea"/>
                <a:ea typeface="+mj-ea"/>
              </a:rPr>
              <a:t>1.7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4" name="Right Brace 23"/>
          <p:cNvSpPr/>
          <p:nvPr/>
        </p:nvSpPr>
        <p:spPr>
          <a:xfrm>
            <a:off x="3683000" y="2384769"/>
            <a:ext cx="860778" cy="3681279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46912" y="3932387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8000"/>
                </a:solidFill>
              </a:rPr>
              <a:t>打了标签的数据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26" name="Right Brace 25"/>
          <p:cNvSpPr/>
          <p:nvPr/>
        </p:nvSpPr>
        <p:spPr>
          <a:xfrm rot="16200000">
            <a:off x="1219715" y="1707435"/>
            <a:ext cx="381000" cy="973667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3381" y="142907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8000"/>
                </a:solidFill>
              </a:rPr>
              <a:t>数据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41633" y="29284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356286" y="385870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1.9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78" y="118823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回归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1" y="2384769"/>
            <a:ext cx="1146630" cy="11241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78" y="3642909"/>
            <a:ext cx="887704" cy="8944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47" y="4633260"/>
            <a:ext cx="1103502" cy="6491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41" y="5457411"/>
            <a:ext cx="1220008" cy="6963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41633" y="229766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标签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341633" y="4698795"/>
            <a:ext cx="954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j-ea"/>
                <a:ea typeface="+mj-ea"/>
              </a:rPr>
              <a:t>2.3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41633" y="5512050"/>
            <a:ext cx="505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+mj-ea"/>
                <a:ea typeface="+mj-ea"/>
              </a:rPr>
              <a:t>1.7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6" name="Right Brace 25"/>
          <p:cNvSpPr/>
          <p:nvPr/>
        </p:nvSpPr>
        <p:spPr>
          <a:xfrm rot="16200000">
            <a:off x="1219715" y="1707435"/>
            <a:ext cx="381000" cy="973667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3381" y="142907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8000"/>
                </a:solidFill>
              </a:rPr>
              <a:t>数据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41633" y="29284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356286" y="385870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1.9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4416792" y="3073152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441592" y="346491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算法模型</a:t>
            </a:r>
            <a:endParaRPr lang="en-US" sz="2400" dirty="0"/>
          </a:p>
        </p:txBody>
      </p:sp>
      <p:sp>
        <p:nvSpPr>
          <p:cNvPr id="21" name="Right Arrow 20"/>
          <p:cNvSpPr/>
          <p:nvPr/>
        </p:nvSpPr>
        <p:spPr>
          <a:xfrm>
            <a:off x="3387093" y="3443262"/>
            <a:ext cx="856660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学习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78" y="118823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回归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5533757" y="2718822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558557" y="31105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算法模型</a:t>
            </a:r>
            <a:endParaRPr lang="en-US" sz="2400" dirty="0"/>
          </a:p>
        </p:txBody>
      </p:sp>
      <p:sp>
        <p:nvSpPr>
          <p:cNvPr id="29" name="Right Arrow 28"/>
          <p:cNvSpPr/>
          <p:nvPr/>
        </p:nvSpPr>
        <p:spPr>
          <a:xfrm>
            <a:off x="4504058" y="3088932"/>
            <a:ext cx="856660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7374142" y="3074670"/>
            <a:ext cx="856660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238" y="2659033"/>
            <a:ext cx="1540468" cy="15404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03841" y="311058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1.6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710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回归</a:t>
            </a:r>
            <a:r>
              <a:rPr lang="en-US" altLang="zh-CN" dirty="0"/>
              <a:t>)</a:t>
            </a:r>
            <a:r>
              <a:rPr lang="zh-CN" altLang="en-US" dirty="0"/>
              <a:t>实例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自动为二手车估价</a:t>
            </a:r>
            <a:endParaRPr lang="en-US" altLang="zh-CN" dirty="0"/>
          </a:p>
          <a:p>
            <a:r>
              <a:rPr lang="zh-CN" altLang="en-US" dirty="0"/>
              <a:t>预测股票价格</a:t>
            </a:r>
            <a:endParaRPr lang="en-US" altLang="zh-CN" dirty="0"/>
          </a:p>
          <a:p>
            <a:r>
              <a:rPr lang="zh-CN" altLang="en-US" dirty="0"/>
              <a:t>预测未来气温</a:t>
            </a:r>
            <a:endParaRPr lang="en-US" altLang="zh-CN" dirty="0"/>
          </a:p>
          <a:p>
            <a:r>
              <a:rPr lang="zh-CN" altLang="en-US" dirty="0"/>
              <a:t>自动驾驶</a:t>
            </a:r>
            <a:endParaRPr lang="en-US" altLang="zh-CN" dirty="0"/>
          </a:p>
          <a:p>
            <a:r>
              <a:rPr lang="en-US" altLang="zh-CN" dirty="0"/>
              <a:t>……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710"/>
            <a:ext cx="10515600" cy="1325563"/>
          </a:xfrm>
        </p:spPr>
        <p:txBody>
          <a:bodyPr/>
          <a:lstStyle/>
          <a:p>
            <a:r>
              <a:rPr lang="zh-CN" altLang="en-US" dirty="0"/>
              <a:t>非监督式机器学习</a:t>
            </a:r>
            <a:r>
              <a:rPr lang="en-US" altLang="zh-CN" dirty="0"/>
              <a:t>(</a:t>
            </a:r>
            <a:r>
              <a:rPr lang="zh-CN" altLang="en-US" dirty="0"/>
              <a:t>聚类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只有数据</a:t>
            </a:r>
            <a:r>
              <a:rPr lang="en-US" altLang="zh-CN" dirty="0"/>
              <a:t>,</a:t>
            </a:r>
            <a:r>
              <a:rPr lang="zh-CN" altLang="en-US" dirty="0"/>
              <a:t> 没有标签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00" y="4184650"/>
            <a:ext cx="1564640" cy="1534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285" y="3072765"/>
            <a:ext cx="1350010" cy="1360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415" y="1706880"/>
            <a:ext cx="2086610" cy="1227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3072765"/>
            <a:ext cx="2311400" cy="13195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441" y="-44964"/>
            <a:ext cx="10515600" cy="1325563"/>
          </a:xfrm>
        </p:spPr>
        <p:txBody>
          <a:bodyPr/>
          <a:lstStyle/>
          <a:p>
            <a:r>
              <a:rPr lang="zh-CN" altLang="en-US" dirty="0"/>
              <a:t>非监督式机器学习</a:t>
            </a:r>
            <a:r>
              <a:rPr lang="en-US" altLang="zh-CN" dirty="0"/>
              <a:t>(</a:t>
            </a:r>
            <a:r>
              <a:rPr lang="zh-CN" altLang="en-US" dirty="0"/>
              <a:t>聚类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360" y="2094230"/>
            <a:ext cx="4486275" cy="435165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把对象分成不同的子集（</a:t>
            </a:r>
            <a:r>
              <a:rPr lang="en-US" altLang="zh-CN" dirty="0"/>
              <a:t>subset</a:t>
            </a:r>
            <a:r>
              <a:rPr lang="zh-CN" altLang="en-US" dirty="0"/>
              <a:t>），使得属于同一个子集中的成员对象都有相似的一些属性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771390" y="1695450"/>
            <a:ext cx="6047105" cy="3912870"/>
            <a:chOff x="1786361" y="1603375"/>
            <a:chExt cx="7639896" cy="4889500"/>
          </a:xfrm>
        </p:grpSpPr>
        <p:sp>
          <p:nvSpPr>
            <p:cNvPr id="9" name="Oval 8"/>
            <p:cNvSpPr/>
            <p:nvPr/>
          </p:nvSpPr>
          <p:spPr>
            <a:xfrm rot="19276222">
              <a:off x="4069607" y="4048210"/>
              <a:ext cx="5356650" cy="184187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 rot="19971677">
              <a:off x="1786361" y="1840885"/>
              <a:ext cx="6359554" cy="250094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336287" y="1603375"/>
              <a:ext cx="6346983" cy="4889500"/>
              <a:chOff x="2336287" y="1603375"/>
              <a:chExt cx="6346983" cy="48895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63770" y="4587875"/>
                <a:ext cx="1943100" cy="19050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06870" y="3156744"/>
                <a:ext cx="1676400" cy="16891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92682" y="1603375"/>
                <a:ext cx="2590800" cy="15240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6287" y="3147740"/>
                <a:ext cx="2870200" cy="163830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8275"/>
            <a:ext cx="10515600" cy="1325563"/>
          </a:xfrm>
        </p:spPr>
        <p:txBody>
          <a:bodyPr/>
          <a:lstStyle/>
          <a:p>
            <a:r>
              <a:rPr lang="zh-CN" altLang="en-US" dirty="0"/>
              <a:t>总结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监督式学习</a:t>
            </a:r>
            <a:endParaRPr lang="en-US" altLang="zh-CN" dirty="0"/>
          </a:p>
          <a:p>
            <a:pPr lvl="1"/>
            <a:r>
              <a:rPr lang="zh-CN" altLang="en-US" dirty="0"/>
              <a:t>训练数据包含输入和预期的输出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非监督式学习</a:t>
            </a:r>
            <a:endParaRPr lang="en-US" altLang="zh-CN" dirty="0"/>
          </a:p>
          <a:p>
            <a:pPr lvl="1"/>
            <a:r>
              <a:rPr lang="zh-CN" altLang="en-US" dirty="0"/>
              <a:t>训练数据只有输入</a:t>
            </a:r>
            <a:r>
              <a:rPr lang="en-US" altLang="zh-CN" dirty="0"/>
              <a:t>,</a:t>
            </a:r>
            <a:r>
              <a:rPr lang="zh-CN" altLang="en-US" dirty="0"/>
              <a:t> 没有预期的输出</a:t>
            </a:r>
            <a:endParaRPr lang="en-US" altLang="zh-C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机器学习流程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90208" y="3507302"/>
            <a:ext cx="840827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数据获取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322394" y="3507302"/>
            <a:ext cx="840827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数据清洗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662462" y="3507302"/>
            <a:ext cx="840827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特征工程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002530" y="3507302"/>
            <a:ext cx="840827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预处理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342598" y="3483134"/>
            <a:ext cx="1308538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选择机器学习模型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150376" y="2538571"/>
            <a:ext cx="825065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模型调参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8150376" y="3483134"/>
            <a:ext cx="825065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模型训练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474681" y="3462113"/>
            <a:ext cx="825065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模型部署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1967668" y="3787934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244678" y="3787933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647807" y="3747466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987875" y="3730661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769376" y="3766913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9067404" y="3752721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5400000">
            <a:off x="8562387" y="3271353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6200000">
            <a:off x="8312768" y="3287639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3800" dirty="0">
                <a:solidFill>
                  <a:srgbClr val="003870"/>
                </a:solidFill>
                <a:latin typeface="黑体" panose="02010609060101010101" charset="-122"/>
                <a:ea typeface="黑体" panose="02010609060101010101" charset="-122"/>
              </a:rPr>
              <a:t>什么是机器学习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4965"/>
            <a:ext cx="10515600" cy="4351338"/>
          </a:xfrm>
        </p:spPr>
        <p:txBody>
          <a:bodyPr/>
          <a:lstStyle/>
          <a:p>
            <a:r>
              <a:rPr lang="zh-CN" altLang="en-US" sz="2400" dirty="0"/>
              <a:t>是人工智能</a:t>
            </a:r>
            <a:r>
              <a:rPr lang="en-US" altLang="zh-CN" sz="2400" dirty="0"/>
              <a:t>(AI)</a:t>
            </a:r>
            <a:r>
              <a:rPr lang="zh-CN" altLang="en-US" sz="2400" dirty="0"/>
              <a:t>的一部分</a:t>
            </a:r>
            <a:r>
              <a:rPr lang="en-US" altLang="zh-CN" sz="2400" dirty="0"/>
              <a:t>,</a:t>
            </a:r>
            <a:r>
              <a:rPr lang="zh-CN" altLang="en-US" sz="2400" dirty="0"/>
              <a:t> 研究如何让计算机从数据学习某种规律</a:t>
            </a:r>
            <a:endParaRPr lang="en-US" altLang="zh-CN" sz="2400" dirty="0"/>
          </a:p>
          <a:p>
            <a:endParaRPr lang="en-US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299456" y="2196431"/>
            <a:ext cx="3909849" cy="4009331"/>
            <a:chOff x="4037201" y="2721576"/>
            <a:chExt cx="3909849" cy="4009331"/>
          </a:xfrm>
        </p:grpSpPr>
        <p:grpSp>
          <p:nvGrpSpPr>
            <p:cNvPr id="8" name="Group 7"/>
            <p:cNvGrpSpPr/>
            <p:nvPr/>
          </p:nvGrpSpPr>
          <p:grpSpPr>
            <a:xfrm>
              <a:off x="4037201" y="2721576"/>
              <a:ext cx="3909849" cy="4009331"/>
              <a:chOff x="3510455" y="2584943"/>
              <a:chExt cx="3909849" cy="4009331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3510455" y="2584943"/>
                <a:ext cx="3909849" cy="400192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4201510" y="3954025"/>
                <a:ext cx="2527738" cy="263284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619296" y="4902109"/>
                <a:ext cx="1692165" cy="1692165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425625" y="331868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人工智能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25625" y="4275708"/>
              <a:ext cx="1133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机器学习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38126" y="570015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深度学习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单项选择题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dirty="0"/>
              <a:t>如下场景中</a:t>
            </a:r>
            <a:r>
              <a:rPr lang="en-US" altLang="zh-CN" dirty="0"/>
              <a:t>,</a:t>
            </a:r>
            <a:r>
              <a:rPr lang="zh-CN" altLang="en-US" dirty="0"/>
              <a:t> 哪一个不是监督学习的应用</a:t>
            </a:r>
            <a:r>
              <a:rPr lang="en-US" altLang="zh-CN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A.</a:t>
            </a:r>
            <a:r>
              <a:rPr lang="zh-CN" altLang="en-US" dirty="0"/>
              <a:t> 手机使用指纹识别代替密码登录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en-US" altLang="zh-CN" dirty="0"/>
              <a:t>B.</a:t>
            </a:r>
            <a:r>
              <a:rPr lang="zh-CN" altLang="en-US" dirty="0"/>
              <a:t> 机场使用</a:t>
            </a:r>
            <a:r>
              <a:rPr lang="en-US" altLang="zh-CN" dirty="0"/>
              <a:t>CT</a:t>
            </a:r>
            <a:r>
              <a:rPr lang="zh-CN" altLang="en-US" dirty="0"/>
              <a:t>做安检</a:t>
            </a:r>
            <a:r>
              <a:rPr lang="en-US" altLang="zh-CN" dirty="0"/>
              <a:t>,</a:t>
            </a:r>
            <a:r>
              <a:rPr lang="zh-CN" altLang="en-US" dirty="0"/>
              <a:t> 检测是否乘客携带非法物品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en-US" altLang="zh-CN" dirty="0"/>
              <a:t>C.</a:t>
            </a:r>
            <a:r>
              <a:rPr lang="zh-CN" altLang="en-US" dirty="0"/>
              <a:t> 智能音响提供语音下单购物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en-US" altLang="zh-CN" dirty="0"/>
              <a:t>D.</a:t>
            </a:r>
            <a:r>
              <a:rPr lang="zh-CN" altLang="en-US" dirty="0"/>
              <a:t> 战场使用无人机跟踪敌方目标</a:t>
            </a:r>
            <a:endParaRPr lang="en-US" altLang="zh-CN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判断题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机器学习的内容囊括了人工智能和大数据</a:t>
            </a:r>
            <a:endParaRPr lang="en-US" altLang="zh-CN" dirty="0"/>
          </a:p>
          <a:p>
            <a:pPr lvl="1"/>
            <a:r>
              <a:rPr lang="zh-CN" altLang="en-US" dirty="0"/>
              <a:t>是</a:t>
            </a:r>
            <a:endParaRPr lang="en-US" altLang="zh-CN" dirty="0"/>
          </a:p>
          <a:p>
            <a:pPr lvl="1"/>
            <a:r>
              <a:rPr lang="zh-CN" altLang="en-US" dirty="0"/>
              <a:t>不是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770"/>
            <a:ext cx="10515600" cy="1325563"/>
          </a:xfrm>
        </p:spPr>
        <p:txBody>
          <a:bodyPr/>
          <a:lstStyle/>
          <a:p>
            <a:r>
              <a:rPr lang="zh-CN" altLang="en-US" dirty="0"/>
              <a:t>数据预处理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特征提取</a:t>
            </a:r>
          </a:p>
          <a:p>
            <a:r>
              <a:rPr lang="zh-CN" altLang="en-US" dirty="0">
                <a:effectLst/>
              </a:rPr>
              <a:t>处理</a:t>
            </a:r>
            <a:r>
              <a:rPr lang="zh-CN" altLang="en-US" dirty="0"/>
              <a:t>缺失数据</a:t>
            </a:r>
            <a:endParaRPr lang="en-US" dirty="0">
              <a:effectLst/>
            </a:endParaRPr>
          </a:p>
          <a:p>
            <a:r>
              <a:rPr lang="zh-CN" altLang="en-US" dirty="0"/>
              <a:t>数据定标</a:t>
            </a:r>
            <a:endParaRPr lang="en-US" dirty="0">
              <a:effectLst/>
            </a:endParaRPr>
          </a:p>
          <a:p>
            <a:r>
              <a:rPr lang="zh-CN" altLang="en-US" dirty="0">
                <a:effectLst/>
              </a:rPr>
              <a:t>数据转换</a:t>
            </a:r>
            <a:r>
              <a:rPr lang="en-US" altLang="zh-CN" dirty="0">
                <a:effectLst/>
              </a:rPr>
              <a:t>: </a:t>
            </a:r>
            <a:r>
              <a:rPr lang="en-US" dirty="0">
                <a:effectLst/>
              </a:rPr>
              <a:t>One-Hot encoding, One/Two/</a:t>
            </a:r>
            <a:r>
              <a:rPr lang="en-US" dirty="0" err="1">
                <a:effectLst/>
              </a:rPr>
              <a:t>MultiGram</a:t>
            </a:r>
            <a:r>
              <a:rPr lang="en-US" dirty="0">
                <a:effectLst/>
              </a:rPr>
              <a:t>, Bag of words, </a:t>
            </a:r>
            <a:r>
              <a:rPr lang="zh-CN" altLang="en-US" dirty="0">
                <a:effectLst/>
              </a:rPr>
              <a:t>取对数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00"/>
            <a:ext cx="10515600" cy="1325563"/>
          </a:xfrm>
        </p:spPr>
        <p:txBody>
          <a:bodyPr/>
          <a:lstStyle/>
          <a:p>
            <a:r>
              <a:rPr lang="zh-CN" altLang="en-US" dirty="0"/>
              <a:t>数据预处理之特征提取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7110" y="1351280"/>
            <a:ext cx="10515600" cy="4351338"/>
          </a:xfrm>
        </p:spPr>
        <p:txBody>
          <a:bodyPr/>
          <a:lstStyle/>
          <a:p>
            <a:r>
              <a:rPr lang="zh-CN" altLang="en-US" dirty="0"/>
              <a:t>以基于图像进行行人检测为例</a:t>
            </a:r>
            <a:r>
              <a:rPr lang="en-US" altLang="zh-CN" dirty="0"/>
              <a:t>,</a:t>
            </a:r>
            <a:r>
              <a:rPr lang="zh-CN" altLang="en-US" dirty="0"/>
              <a:t> 需要提取图像的梯度直方图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87" y="1944520"/>
            <a:ext cx="11651440" cy="37224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5" y="6011664"/>
            <a:ext cx="9502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Reference</a:t>
            </a:r>
            <a:r>
              <a:rPr lang="en-US" altLang="zh-CN" sz="1100" dirty="0"/>
              <a:t>:</a:t>
            </a:r>
            <a:r>
              <a:rPr lang="zh-CN" altLang="en-US" sz="1100" dirty="0"/>
              <a:t> </a:t>
            </a:r>
            <a:r>
              <a:rPr lang="en-US" sz="1100" dirty="0">
                <a:hlinkClick r:id="rId3"/>
              </a:rPr>
              <a:t>https://www.researchgate.net/publication/267868361_Energy-Efficient_HOG-based_Object_Detection_at_1080HD_60_fps_with_Multi-Scale_Support</a:t>
            </a:r>
            <a:endParaRPr lang="en-US" sz="11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345"/>
            <a:ext cx="10515600" cy="1325563"/>
          </a:xfrm>
        </p:spPr>
        <p:txBody>
          <a:bodyPr/>
          <a:lstStyle/>
          <a:p>
            <a:r>
              <a:rPr lang="zh-CN" altLang="en-US" dirty="0"/>
              <a:t>数据预处理之特征提取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9070"/>
            <a:ext cx="10515600" cy="4351338"/>
          </a:xfrm>
        </p:spPr>
        <p:txBody>
          <a:bodyPr/>
          <a:lstStyle/>
          <a:p>
            <a:r>
              <a:rPr lang="zh-CN" altLang="en-US" dirty="0"/>
              <a:t>以自然语言处理为例</a:t>
            </a:r>
            <a:r>
              <a:rPr lang="en-US" altLang="zh-CN" dirty="0"/>
              <a:t>,</a:t>
            </a:r>
            <a:r>
              <a:rPr lang="zh-CN" altLang="en-US" dirty="0"/>
              <a:t> 需要提取文字的</a:t>
            </a:r>
            <a:r>
              <a:rPr lang="en-US" altLang="zh-CN" dirty="0"/>
              <a:t>n-gram</a:t>
            </a:r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838200" y="10139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262" y="2155333"/>
            <a:ext cx="6579476" cy="37009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数据预处理之处理缺失数据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</a:t>
            </a:r>
            <a:r>
              <a:rPr lang="en-US" altLang="zh-CN" dirty="0"/>
              <a:t>Titanic</a:t>
            </a:r>
            <a:r>
              <a:rPr lang="zh-CN" altLang="en-US" dirty="0"/>
              <a:t>数据集为例</a:t>
            </a:r>
            <a:r>
              <a:rPr lang="en-US" altLang="zh-CN" dirty="0"/>
              <a:t>,</a:t>
            </a:r>
            <a:r>
              <a:rPr lang="zh-CN" altLang="en-US" dirty="0"/>
              <a:t> 部分乘客的年龄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80%</a:t>
            </a:r>
            <a:r>
              <a:rPr lang="zh-CN" altLang="en-US" dirty="0"/>
              <a:t>乘客的仓位有缺失</a:t>
            </a:r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838200" y="10139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640" y="2255442"/>
            <a:ext cx="7031421" cy="329773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数据预处理之处理缺失数据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</a:t>
            </a:r>
            <a:r>
              <a:rPr lang="en-US" altLang="zh-CN" dirty="0"/>
              <a:t>Titanic</a:t>
            </a:r>
            <a:r>
              <a:rPr lang="zh-CN" altLang="en-US" dirty="0"/>
              <a:t>数据集为例</a:t>
            </a:r>
            <a:r>
              <a:rPr lang="en-US" altLang="zh-CN" dirty="0"/>
              <a:t>,</a:t>
            </a:r>
            <a:r>
              <a:rPr lang="zh-CN" altLang="en-US" dirty="0"/>
              <a:t> 部分乘客的年龄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80%</a:t>
            </a:r>
            <a:r>
              <a:rPr lang="zh-CN" altLang="en-US" dirty="0"/>
              <a:t>乘客的仓位有缺失</a:t>
            </a:r>
            <a:endParaRPr lang="en-US" altLang="zh-CN" dirty="0"/>
          </a:p>
          <a:p>
            <a:pPr lvl="1"/>
            <a:r>
              <a:rPr lang="zh-CN" altLang="en-US" dirty="0"/>
              <a:t>处理方式</a:t>
            </a:r>
            <a:r>
              <a:rPr lang="en-US" altLang="zh-CN" dirty="0"/>
              <a:t>:</a:t>
            </a:r>
          </a:p>
          <a:p>
            <a:pPr lvl="2"/>
            <a:r>
              <a:rPr lang="en-US" altLang="zh-CN" dirty="0"/>
              <a:t>1.</a:t>
            </a:r>
            <a:r>
              <a:rPr lang="zh-CN" altLang="en-US" dirty="0"/>
              <a:t> 使用均值或者中间值</a:t>
            </a:r>
            <a:r>
              <a:rPr lang="en-US" altLang="zh-CN" dirty="0"/>
              <a:t>(median)</a:t>
            </a:r>
            <a:r>
              <a:rPr lang="zh-CN" altLang="en-US" dirty="0"/>
              <a:t>代替数值类型</a:t>
            </a:r>
            <a:r>
              <a:rPr lang="en-US" altLang="zh-CN" dirty="0"/>
              <a:t>(</a:t>
            </a:r>
            <a:r>
              <a:rPr lang="zh-CN" altLang="en-US" dirty="0"/>
              <a:t>年龄</a:t>
            </a:r>
            <a:r>
              <a:rPr lang="en-US" altLang="zh-CN" dirty="0"/>
              <a:t>)</a:t>
            </a:r>
            <a:r>
              <a:rPr lang="zh-CN" altLang="en-US" dirty="0"/>
              <a:t>的缺失数据</a:t>
            </a:r>
            <a:endParaRPr lang="en-US" altLang="zh-CN" dirty="0"/>
          </a:p>
          <a:p>
            <a:pPr lvl="2"/>
            <a:r>
              <a:rPr lang="en-US" altLang="zh-CN" dirty="0"/>
              <a:t>2.</a:t>
            </a:r>
            <a:r>
              <a:rPr lang="zh-CN" altLang="en-US" dirty="0"/>
              <a:t> 使用众数</a:t>
            </a:r>
            <a:r>
              <a:rPr lang="en-US" altLang="zh-CN" dirty="0"/>
              <a:t>(mode)</a:t>
            </a:r>
            <a:r>
              <a:rPr lang="zh-CN" altLang="en-US" dirty="0"/>
              <a:t>代替分类数据</a:t>
            </a:r>
            <a:r>
              <a:rPr lang="en-US" altLang="zh-CN" dirty="0"/>
              <a:t>(</a:t>
            </a:r>
            <a:r>
              <a:rPr lang="zh-CN" altLang="en-US" dirty="0"/>
              <a:t>性别</a:t>
            </a:r>
            <a:r>
              <a:rPr lang="en-US" altLang="zh-CN" dirty="0"/>
              <a:t>)</a:t>
            </a:r>
            <a:r>
              <a:rPr lang="zh-CN" altLang="en-US" dirty="0"/>
              <a:t>的缺失数据</a:t>
            </a:r>
            <a:endParaRPr lang="en-US" altLang="zh-CN" dirty="0"/>
          </a:p>
          <a:p>
            <a:pPr lvl="2"/>
            <a:r>
              <a:rPr lang="en-US" altLang="zh-CN" dirty="0"/>
              <a:t>3.</a:t>
            </a:r>
            <a:r>
              <a:rPr lang="zh-CN" altLang="en-US" dirty="0"/>
              <a:t> 使用聚类的方式</a:t>
            </a:r>
            <a:r>
              <a:rPr lang="en-US" altLang="zh-CN" dirty="0"/>
              <a:t>,</a:t>
            </a:r>
            <a:r>
              <a:rPr lang="zh-CN" altLang="en-US" dirty="0"/>
              <a:t> 找到相似的数据点</a:t>
            </a:r>
            <a:r>
              <a:rPr lang="en-US" altLang="zh-CN" dirty="0"/>
              <a:t>,</a:t>
            </a:r>
            <a:r>
              <a:rPr lang="zh-CN" altLang="en-US" dirty="0"/>
              <a:t> 使用这些相似数据点的均值等替代缺失数据</a:t>
            </a:r>
            <a:endParaRPr lang="en-US" altLang="zh-CN" dirty="0"/>
          </a:p>
          <a:p>
            <a:pPr lvl="2"/>
            <a:r>
              <a:rPr lang="en-US" altLang="zh-CN" dirty="0"/>
              <a:t>4.</a:t>
            </a:r>
            <a:r>
              <a:rPr lang="zh-CN" altLang="en-US" dirty="0"/>
              <a:t> 如果某一个特征的数据丢失率太高</a:t>
            </a:r>
            <a:r>
              <a:rPr lang="en-US" altLang="zh-CN" dirty="0"/>
              <a:t>,</a:t>
            </a:r>
            <a:r>
              <a:rPr lang="zh-CN" altLang="en-US" dirty="0"/>
              <a:t> 直接丢弃这个特征的数据也许更好</a:t>
            </a:r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838200" y="10139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数据预处理之数据定标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Normalization</a:t>
            </a:r>
            <a:r>
              <a:rPr lang="en-US" altLang="zh-CN" b="1" dirty="0"/>
              <a:t>/Min-Max-Scaler</a:t>
            </a:r>
            <a:r>
              <a:rPr lang="zh-CN" altLang="en-US" b="1" dirty="0"/>
              <a:t> </a:t>
            </a:r>
            <a:r>
              <a:rPr lang="en-US" altLang="zh-CN" b="1" dirty="0"/>
              <a:t>(</a:t>
            </a:r>
            <a:r>
              <a:rPr lang="zh-CN" altLang="en-US" b="1" dirty="0"/>
              <a:t>归一化</a:t>
            </a:r>
            <a:r>
              <a:rPr lang="en-US" altLang="zh-CN" b="1" dirty="0"/>
              <a:t>)</a:t>
            </a:r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r>
              <a:rPr lang="en-US" b="1" dirty="0"/>
              <a:t>Standardization</a:t>
            </a:r>
            <a:r>
              <a:rPr lang="zh-CN" altLang="en-US" b="1" dirty="0"/>
              <a:t> </a:t>
            </a:r>
            <a:r>
              <a:rPr lang="en-US" altLang="zh-CN" b="1" dirty="0"/>
              <a:t>(</a:t>
            </a:r>
            <a:r>
              <a:rPr lang="zh-CN" altLang="en-US" b="1" dirty="0"/>
              <a:t>标准化</a:t>
            </a:r>
            <a:r>
              <a:rPr lang="en-US" altLang="zh-CN" b="1" dirty="0"/>
              <a:t>)</a:t>
            </a:r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838200" y="10139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79" y="2070950"/>
            <a:ext cx="2527300" cy="736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913" y="3559596"/>
            <a:ext cx="1638300" cy="622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079" y="1794622"/>
            <a:ext cx="5029200" cy="2387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数据预处理之数据定标</a:t>
            </a:r>
            <a:r>
              <a:rPr lang="en-US" altLang="zh-CN" dirty="0"/>
              <a:t>(</a:t>
            </a:r>
            <a:r>
              <a:rPr lang="zh-CN" altLang="en-US" dirty="0"/>
              <a:t>续</a:t>
            </a:r>
            <a:r>
              <a:rPr lang="en-US" altLang="zh-CN" dirty="0"/>
              <a:t>,</a:t>
            </a:r>
            <a:r>
              <a:rPr lang="zh-CN" altLang="en-US" dirty="0"/>
              <a:t> 二维数据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983" y="1493821"/>
            <a:ext cx="3830665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0" y="1751790"/>
            <a:ext cx="3492500" cy="383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453" y="1662890"/>
            <a:ext cx="3492500" cy="4013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</a:rPr>
              <a:t>数据转换</a:t>
            </a:r>
            <a:r>
              <a:rPr lang="en-US" altLang="zh-CN" dirty="0">
                <a:effectLst/>
              </a:rPr>
              <a:t>: </a:t>
            </a:r>
            <a:r>
              <a:rPr lang="en-US" dirty="0">
                <a:effectLst/>
              </a:rPr>
              <a:t>One-Hot encoding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100" y="1773079"/>
            <a:ext cx="90678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566" y="56885"/>
            <a:ext cx="10515600" cy="1325563"/>
          </a:xfrm>
        </p:spPr>
        <p:txBody>
          <a:bodyPr/>
          <a:lstStyle/>
          <a:p>
            <a:r>
              <a:rPr lang="zh-CN" altLang="en-US" dirty="0"/>
              <a:t>机器学习</a:t>
            </a:r>
            <a:r>
              <a:rPr lang="en-US" altLang="zh-CN" dirty="0"/>
              <a:t> V.S. </a:t>
            </a:r>
            <a:r>
              <a:rPr lang="zh-CN" altLang="en-US" dirty="0"/>
              <a:t>数据挖掘 </a:t>
            </a:r>
            <a:r>
              <a:rPr lang="en-US" altLang="zh-CN" dirty="0"/>
              <a:t>V.S.</a:t>
            </a:r>
            <a:r>
              <a:rPr lang="zh-CN" altLang="en-US" dirty="0"/>
              <a:t> 大数据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566" y="1253331"/>
            <a:ext cx="10515600" cy="4351338"/>
          </a:xfrm>
        </p:spPr>
        <p:txBody>
          <a:bodyPr/>
          <a:lstStyle/>
          <a:p>
            <a:r>
              <a:rPr lang="zh-CN" altLang="en-US" dirty="0"/>
              <a:t>是人工智能</a:t>
            </a:r>
            <a:r>
              <a:rPr lang="en-US" altLang="zh-CN" dirty="0"/>
              <a:t>(AI)</a:t>
            </a:r>
            <a:r>
              <a:rPr lang="zh-CN" altLang="en-US" dirty="0"/>
              <a:t>的一部分</a:t>
            </a:r>
            <a:r>
              <a:rPr lang="en-US" altLang="zh-CN" dirty="0"/>
              <a:t>,</a:t>
            </a:r>
            <a:r>
              <a:rPr lang="zh-CN" altLang="en-US" dirty="0"/>
              <a:t> 研究如何让计算机从数据学习某种规律</a:t>
            </a:r>
            <a:endParaRPr lang="en-US" altLang="zh-CN" dirty="0"/>
          </a:p>
          <a:p>
            <a:endParaRPr lang="en-US" dirty="0"/>
          </a:p>
        </p:txBody>
      </p:sp>
      <p:graphicFrame>
        <p:nvGraphicFramePr>
          <p:cNvPr id="19" name="Diagram 18"/>
          <p:cNvGraphicFramePr/>
          <p:nvPr/>
        </p:nvGraphicFramePr>
        <p:xfrm>
          <a:off x="2886557" y="1853565"/>
          <a:ext cx="6145048" cy="4312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 contrast="40000"/>
                    </a14:imgEffect>
                    <a14:imgEffect>
                      <a14:sharpenSoften amoun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106129"/>
            <a:ext cx="12192000" cy="3569110"/>
          </a:xfrm>
          <a:prstGeom prst="rect">
            <a:avLst/>
          </a:prstGeom>
          <a:solidFill>
            <a:srgbClr val="9DBB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73881" y="5580564"/>
            <a:ext cx="6218119" cy="400108"/>
          </a:xfrm>
          <a:prstGeom prst="rect">
            <a:avLst/>
          </a:prstGeom>
          <a:noFill/>
          <a:effectLst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贪心学院讲师：</a:t>
            </a:r>
            <a:r>
              <a:rPr lang="zh-CN" altLang="en-US" sz="2000" b="1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袁源 </a:t>
            </a:r>
            <a:endParaRPr lang="en-US" altLang="zh-CN" sz="2000" b="1" dirty="0">
              <a:solidFill>
                <a:schemeClr val="bg1"/>
              </a:solidFill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636" y="1665515"/>
            <a:ext cx="2081602" cy="20802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910" y="1644529"/>
            <a:ext cx="2080286" cy="2080286"/>
          </a:xfrm>
          <a:prstGeom prst="rect">
            <a:avLst/>
          </a:prstGeom>
        </p:spPr>
      </p:pic>
      <p:cxnSp>
        <p:nvCxnSpPr>
          <p:cNvPr id="23" name="直接连接符 53"/>
          <p:cNvCxnSpPr/>
          <p:nvPr/>
        </p:nvCxnSpPr>
        <p:spPr>
          <a:xfrm flipV="1">
            <a:off x="6096000" y="1500312"/>
            <a:ext cx="9832" cy="2368720"/>
          </a:xfrm>
          <a:prstGeom prst="line">
            <a:avLst/>
          </a:prstGeom>
          <a:ln w="15875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058546" y="4027944"/>
            <a:ext cx="6395170" cy="4001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dist"/>
            <a:r>
              <a:rPr lang="zh-CN" altLang="en-US" sz="2000" b="1" spc="300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贪心科技  让每个人享受个性化教育服务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42166" y="5166831"/>
            <a:ext cx="4721921" cy="1200327"/>
          </a:xfrm>
          <a:prstGeom prst="rect">
            <a:avLst/>
          </a:prstGeom>
          <a:noFill/>
          <a:effectLst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THANKS</a:t>
            </a:r>
            <a:r>
              <a:rPr lang="zh-CN" altLang="en-US" sz="7200" b="1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什么是机器学习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通过计算机程序根据数据去优化某一个评价指标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自动的从数据发现规律</a:t>
            </a:r>
            <a:r>
              <a:rPr lang="en-US" altLang="zh-CN" dirty="0"/>
              <a:t>,</a:t>
            </a:r>
            <a:r>
              <a:rPr lang="zh-CN" altLang="en-US" dirty="0"/>
              <a:t> 使用这些规律做出预测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根据过去预测未来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什么是机器学习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8610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54271" y="3269398"/>
            <a:ext cx="1297640" cy="2074333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46334" y="3762067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/>
              <a:t>历史</a:t>
            </a:r>
            <a:endParaRPr lang="en-US" altLang="zh-CN" sz="2800" dirty="0"/>
          </a:p>
          <a:p>
            <a:pPr algn="ctr"/>
            <a:r>
              <a:rPr lang="zh-CN" altLang="en-US" sz="2800" dirty="0"/>
              <a:t>数据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 rot="19287826">
            <a:off x="2847747" y="301961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机器学习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3741503" y="3579844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60364" y="40263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算法模型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768979" y="264851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过去</a:t>
            </a:r>
            <a:endParaRPr lang="en-US" sz="2400" dirty="0"/>
          </a:p>
        </p:txBody>
      </p:sp>
      <p:sp>
        <p:nvSpPr>
          <p:cNvPr id="10" name="Right Arrow 9"/>
          <p:cNvSpPr/>
          <p:nvPr/>
        </p:nvSpPr>
        <p:spPr>
          <a:xfrm>
            <a:off x="3007720" y="3958670"/>
            <a:ext cx="606778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406601" y="2648510"/>
            <a:ext cx="0" cy="304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9287826">
            <a:off x="9307081" y="308087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预测</a:t>
            </a:r>
            <a:endParaRPr lang="en-US" sz="2800" dirty="0"/>
          </a:p>
        </p:txBody>
      </p:sp>
      <p:sp>
        <p:nvSpPr>
          <p:cNvPr id="13" name="Oval 12"/>
          <p:cNvSpPr/>
          <p:nvPr/>
        </p:nvSpPr>
        <p:spPr>
          <a:xfrm>
            <a:off x="7715662" y="3587623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833336" y="402634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算法模型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816704" y="264851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未来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5624644" y="3269398"/>
            <a:ext cx="1297640" cy="2074333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738599" y="4144337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/>
              <a:t>未来</a:t>
            </a:r>
            <a:endParaRPr lang="en-US" altLang="zh-CN" sz="2800" dirty="0"/>
          </a:p>
          <a:p>
            <a:pPr algn="ctr"/>
            <a:r>
              <a:rPr lang="zh-CN" altLang="en-US" sz="2800" dirty="0"/>
              <a:t>数据</a:t>
            </a:r>
            <a:endParaRPr lang="en-US" sz="2800" dirty="0"/>
          </a:p>
        </p:txBody>
      </p:sp>
      <p:sp>
        <p:nvSpPr>
          <p:cNvPr id="18" name="Right Arrow 17"/>
          <p:cNvSpPr/>
          <p:nvPr/>
        </p:nvSpPr>
        <p:spPr>
          <a:xfrm>
            <a:off x="7006961" y="3973579"/>
            <a:ext cx="606778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9388980" y="3958670"/>
            <a:ext cx="606778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机器学习的别名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数据挖掘</a:t>
            </a:r>
            <a:r>
              <a:rPr lang="en-US" altLang="zh-CN" dirty="0"/>
              <a:t>:</a:t>
            </a:r>
            <a:r>
              <a:rPr lang="zh-CN" altLang="en-US" dirty="0"/>
              <a:t> 机器学习应用于“数据库”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推理</a:t>
            </a:r>
            <a:r>
              <a:rPr lang="en-US" altLang="zh-CN" dirty="0"/>
              <a:t>/</a:t>
            </a:r>
            <a:r>
              <a:rPr lang="zh-CN" altLang="en-US" dirty="0"/>
              <a:t>估计</a:t>
            </a:r>
            <a:r>
              <a:rPr lang="en-US" altLang="zh-CN" dirty="0"/>
              <a:t>:</a:t>
            </a:r>
            <a:r>
              <a:rPr lang="zh-CN" altLang="en-US" dirty="0"/>
              <a:t> 统计学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模式识别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机器学习家族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监督式学习</a:t>
            </a:r>
            <a:endParaRPr lang="en-US" dirty="0"/>
          </a:p>
          <a:p>
            <a:pPr lvl="1"/>
            <a:r>
              <a:rPr lang="zh-CN" altLang="en-US" dirty="0"/>
              <a:t>分类</a:t>
            </a:r>
            <a:endParaRPr lang="en-US" altLang="zh-CN" dirty="0"/>
          </a:p>
          <a:p>
            <a:pPr lvl="1"/>
            <a:r>
              <a:rPr lang="zh-CN" altLang="en-US" dirty="0"/>
              <a:t>回归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非监督式学习</a:t>
            </a:r>
            <a:endParaRPr lang="en-US" altLang="zh-CN" dirty="0"/>
          </a:p>
          <a:p>
            <a:pPr lvl="1"/>
            <a:r>
              <a:rPr lang="zh-CN" altLang="en-US" dirty="0">
                <a:effectLst/>
              </a:rPr>
              <a:t>聚类</a:t>
            </a:r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78" y="118823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分类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31" y="2171409"/>
            <a:ext cx="1146630" cy="11241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18" y="3429549"/>
            <a:ext cx="887704" cy="8944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87" y="4419900"/>
            <a:ext cx="1103502" cy="6491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81" y="5244051"/>
            <a:ext cx="1220008" cy="6963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83873" y="208430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标签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483873" y="4485435"/>
            <a:ext cx="954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香蕉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83873" y="529869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香蕉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4" name="Right Brace 23"/>
          <p:cNvSpPr/>
          <p:nvPr/>
        </p:nvSpPr>
        <p:spPr>
          <a:xfrm>
            <a:off x="3825240" y="2171409"/>
            <a:ext cx="860778" cy="3681279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889152" y="3719027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8000"/>
                </a:solidFill>
              </a:rPr>
              <a:t>打了标签的数据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26" name="Right Brace 25"/>
          <p:cNvSpPr/>
          <p:nvPr/>
        </p:nvSpPr>
        <p:spPr>
          <a:xfrm rot="16200000">
            <a:off x="1361955" y="1494075"/>
            <a:ext cx="381000" cy="973667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65621" y="121571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8000"/>
                </a:solidFill>
              </a:rPr>
              <a:t>数据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83873" y="27150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苹果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98526" y="36453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苹果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78" y="118823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分类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61" y="2180299"/>
            <a:ext cx="1146630" cy="11241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48" y="3438439"/>
            <a:ext cx="887704" cy="8944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17" y="4428790"/>
            <a:ext cx="1103502" cy="6491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611" y="5252941"/>
            <a:ext cx="1220008" cy="6963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57203" y="209319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标签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457203" y="4494325"/>
            <a:ext cx="954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香蕉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57203" y="530758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香蕉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6" name="Right Brace 25"/>
          <p:cNvSpPr/>
          <p:nvPr/>
        </p:nvSpPr>
        <p:spPr>
          <a:xfrm rot="16200000">
            <a:off x="1335285" y="1502965"/>
            <a:ext cx="381000" cy="973667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38951" y="122460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8000"/>
                </a:solidFill>
              </a:rPr>
              <a:t>数据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4532362" y="2868682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557162" y="32604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算法模型</a:t>
            </a:r>
            <a:endParaRPr lang="en-US" sz="2400" dirty="0"/>
          </a:p>
        </p:txBody>
      </p:sp>
      <p:sp>
        <p:nvSpPr>
          <p:cNvPr id="29" name="Right Arrow 28"/>
          <p:cNvSpPr/>
          <p:nvPr/>
        </p:nvSpPr>
        <p:spPr>
          <a:xfrm>
            <a:off x="3502663" y="3238792"/>
            <a:ext cx="856660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学习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508499" y="27833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苹果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457203" y="36247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苹果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2814</TotalTime>
  <Words>704</Words>
  <Application>Microsoft Office PowerPoint</Application>
  <PresentationFormat>宽屏</PresentationFormat>
  <Paragraphs>161</Paragraphs>
  <Slides>30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PingFang SC Semibold</vt:lpstr>
      <vt:lpstr>PingFang SC Ultralight</vt:lpstr>
      <vt:lpstr>等线 Light</vt:lpstr>
      <vt:lpstr>黑体</vt:lpstr>
      <vt:lpstr>Arial</vt:lpstr>
      <vt:lpstr>Calibri</vt:lpstr>
      <vt:lpstr>Calibri Light</vt:lpstr>
      <vt:lpstr>Office Theme</vt:lpstr>
      <vt:lpstr>PowerPoint 演示文稿</vt:lpstr>
      <vt:lpstr>什么是机器学习</vt:lpstr>
      <vt:lpstr>机器学习 V.S. 数据挖掘 V.S. 大数据</vt:lpstr>
      <vt:lpstr>什么是机器学习</vt:lpstr>
      <vt:lpstr>什么是机器学习</vt:lpstr>
      <vt:lpstr>机器学习的别名</vt:lpstr>
      <vt:lpstr>机器学习家族</vt:lpstr>
      <vt:lpstr>监督式机器学习 (分类)</vt:lpstr>
      <vt:lpstr>监督式机器学习 (分类)</vt:lpstr>
      <vt:lpstr>监督式机器学习 (分类)</vt:lpstr>
      <vt:lpstr>监督式学习(分类)实例</vt:lpstr>
      <vt:lpstr>监督式机器学习 (回归)</vt:lpstr>
      <vt:lpstr>监督式机器学习 (回归)</vt:lpstr>
      <vt:lpstr>监督式机器学习 (回归)</vt:lpstr>
      <vt:lpstr>监督式机器学习 (回归)实例</vt:lpstr>
      <vt:lpstr>非监督式机器学习(聚类)</vt:lpstr>
      <vt:lpstr>非监督式机器学习(聚类)</vt:lpstr>
      <vt:lpstr>总结</vt:lpstr>
      <vt:lpstr>机器学习流程</vt:lpstr>
      <vt:lpstr>单项选择题</vt:lpstr>
      <vt:lpstr>判断题</vt:lpstr>
      <vt:lpstr>数据预处理</vt:lpstr>
      <vt:lpstr>数据预处理之特征提取</vt:lpstr>
      <vt:lpstr>数据预处理之特征提取</vt:lpstr>
      <vt:lpstr>数据预处理之处理缺失数据</vt:lpstr>
      <vt:lpstr>数据预处理之处理缺失数据</vt:lpstr>
      <vt:lpstr>数据预处理之数据定标</vt:lpstr>
      <vt:lpstr>数据预处理之数据定标(续, 二维数据)</vt:lpstr>
      <vt:lpstr>数据转换: One-Hot encoding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机器学习入门</dc:title>
  <dc:creator>Yuan Yuan</dc:creator>
  <cp:lastModifiedBy> </cp:lastModifiedBy>
  <cp:revision>58</cp:revision>
  <dcterms:created xsi:type="dcterms:W3CDTF">2019-05-16T06:19:00Z</dcterms:created>
  <dcterms:modified xsi:type="dcterms:W3CDTF">2019-06-22T18:21:48Z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